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6" r:id="rId3"/>
    <p:sldId id="259" r:id="rId4"/>
    <p:sldId id="270" r:id="rId5"/>
    <p:sldId id="269" r:id="rId6"/>
    <p:sldId id="258" r:id="rId7"/>
    <p:sldId id="271" r:id="rId8"/>
    <p:sldId id="30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7" r:id="rId24"/>
    <p:sldId id="288" r:id="rId25"/>
    <p:sldId id="289" r:id="rId26"/>
    <p:sldId id="291" r:id="rId27"/>
    <p:sldId id="290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2"/>
    <p:restoredTop sz="93933"/>
  </p:normalViewPr>
  <p:slideViewPr>
    <p:cSldViewPr snapToGrid="0">
      <p:cViewPr varScale="1">
        <p:scale>
          <a:sx n="70" d="100"/>
          <a:sy n="70" d="100"/>
        </p:scale>
        <p:origin x="203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DB3B-3226-2113-9D87-AD179913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85D73-991A-BB1D-6570-4179A76D6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B6FA5-01C7-5014-4982-D6D9DF4F2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71FA3-C7FC-1AB7-BC78-51570BD9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C688B-F1EA-7A1B-8A19-34E0E9D6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01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3B15-7224-D140-DD25-AB02444A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0FCB8-3FC4-F6AD-4ACA-480C03FAF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16424-C3E4-F477-6C54-B5BBC0C02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5C8CE-C98F-FE31-DE87-1ED66268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A1D58-6846-6EE3-984E-2E6B0096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7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05CEE9-3F4D-595C-6E60-34FF98974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8E08F-B36B-CE7C-C6E4-2D8313EDB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6131F-21C7-C980-EC7F-26277140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567F6-B833-5F44-91C4-91B2BF46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2D2BE-7CB8-0E28-3EE1-31377A1C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2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E5BE-97FE-3A5B-ABC5-B2B13EC3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4E014-E89D-2BC2-1989-EFC0D19EB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F6489-B0EA-3109-A5DB-60D3D7CC8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6DE1C-4C66-7C11-527E-D4A19EFD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9819-D32B-AD96-AD5F-FFD6B4B8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9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33AC-5D11-63FE-63DA-6D8A2F09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F65E6-9D00-BAC3-7A37-2C538CE00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F02D8-E30D-6BE9-D861-3F2DA044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3559D-92D6-C9DB-23DE-768C0F8C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D77AA-8199-26DF-07C5-07674DA1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5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B6EB-05D2-9AF8-8E0E-C2090F5E4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6184D-DD4A-9DE2-B529-CE21881E2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56F6C-A089-26F7-62D6-4DD47B334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D9BFB-FCDF-CD1C-2119-CE161B156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59C5D-5F4C-58E3-6C94-F57AA3E5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69ADC-D40D-C61D-BE88-8535947D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74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E823-DCCE-877F-E4EE-9238009E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9E103-C4F2-912D-0375-0871D9461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7BB18-7C35-2140-8FC5-D23D0C78B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BAEC8-5F76-A331-483B-9F512B1A2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B5734E-82BF-27C0-CB5D-2D1F5AB56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088E64-862A-201B-F3F2-F4693F57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FD24A7-BFE4-2297-1792-D6C80F77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58E97-1C24-3625-09A8-0C2AE332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43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32517-7784-8B74-06CD-BD7DFDA9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98924-18EF-F1E4-E368-566C4A99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A659F-96E5-402A-394D-32845347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EB821-ED3A-1E99-6B89-79AD7F42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0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86563D-CF10-87F8-B30F-4800179B2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DED83-F325-1552-83C1-AFCBACBA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0573-5D20-2155-E996-C7E0FA73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4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C18A-0F53-A000-D402-3E9928F8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C7E4-47DA-2945-7134-C722E619F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2DA73-1097-E886-084C-2F399982D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5BBF2-74A8-1CF1-5A6E-8D8656977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B60F4-22A0-FB6C-59E6-599A457B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286D4-9EFE-E138-9BBA-88A312DC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7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C755-0F78-B351-3FBA-9A1C8902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21BFB3-73A0-6671-FEEC-1BD720A5A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CFDBD-E738-7B62-A802-C723D94C5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28984-1653-5F46-52B5-70B27B84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A1EC4-2209-0F8B-52D1-22BFB8D7E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36B56-BB80-3FCF-0828-2D335394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20E0B0-EA9B-3F2E-BA99-04F60B40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3B2F3-1FEB-77F3-5535-0637AFEDD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4170F-63EE-BCF7-F9C3-579474916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FDA43F-9A04-CA4C-BB55-8FA25DC75052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6A50A-1146-6154-084D-1DF06D579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E93BF-ACB2-F193-5DB4-B847BE10B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1FCD14-DE91-7D4E-AC78-92C0A5B16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nkscape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2DAB-A7F1-C598-E62F-2F761B53F0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Tips for preparing publication-worthy figures in Inkscape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3596F-309A-952F-5C3D-6BC1B1E28F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Paul Whitford</a:t>
            </a:r>
          </a:p>
          <a:p>
            <a:r>
              <a:rPr lang="en-US" dirty="0"/>
              <a:t>CTBP Tech Talk</a:t>
            </a:r>
          </a:p>
          <a:p>
            <a:r>
              <a:rPr lang="en-US" dirty="0"/>
              <a:t>11/12/2025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95C3D-CD9C-3599-A756-CDB6BB0A11C6}"/>
              </a:ext>
            </a:extLst>
          </p:cNvPr>
          <p:cNvSpPr txBox="1"/>
          <p:nvPr/>
        </p:nvSpPr>
        <p:spPr>
          <a:xfrm>
            <a:off x="0" y="6488668"/>
            <a:ext cx="981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Files as https://</a:t>
            </a:r>
            <a:r>
              <a:rPr lang="en-US" dirty="0" err="1"/>
              <a:t>github.com</a:t>
            </a:r>
            <a:r>
              <a:rPr lang="en-US" dirty="0"/>
              <a:t>/Whitford/</a:t>
            </a:r>
            <a:r>
              <a:rPr lang="en-US" dirty="0" err="1"/>
              <a:t>ctbp-techtalks</a:t>
            </a:r>
            <a:r>
              <a:rPr lang="en-US" dirty="0"/>
              <a:t>/tree/main/2025/</a:t>
            </a:r>
          </a:p>
        </p:txBody>
      </p:sp>
    </p:spTree>
    <p:extLst>
      <p:ext uri="{BB962C8B-B14F-4D97-AF65-F5344CB8AC3E}">
        <p14:creationId xmlns:p14="http://schemas.microsoft.com/office/powerpoint/2010/main" val="375804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7ECC-3128-9955-C87E-534D8AB2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 </a:t>
            </a:r>
            <a:r>
              <a:rPr lang="en-US" dirty="0" err="1"/>
              <a:t>curve.svg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F4EDD2-30B2-A52A-FB55-86E8E068D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37" y="1396092"/>
            <a:ext cx="7891925" cy="54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6167-B6B3-E968-9170-DE8425DB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F4C80AF-2BC9-7361-AB37-87E4277E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09" y="3937"/>
            <a:ext cx="10122034" cy="685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8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C92A-1D86-0798-F458-91025392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Grouping and Ungrouping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D8D69-8969-F3CB-7D88-83E6A61A3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6" y="1878467"/>
            <a:ext cx="3771900" cy="437705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Initially, all elements may be grouped into a single editable object.</a:t>
            </a:r>
          </a:p>
          <a:p>
            <a:r>
              <a:rPr lang="en-US" dirty="0"/>
              <a:t>We typically want to access different elements of the object, which requires that we ungroup the vectors.</a:t>
            </a:r>
          </a:p>
          <a:p>
            <a:r>
              <a:rPr lang="en-US" dirty="0"/>
              <a:t>Note: Grouping may be hierarchical.</a:t>
            </a:r>
          </a:p>
          <a:p>
            <a:pPr lvl="1"/>
            <a:r>
              <a:rPr lang="en-US" dirty="0"/>
              <a:t>e.g. elements A and B can form a group.  B may be a group of other elements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F2FB6C-20CB-414A-5289-B94563963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309" y="1420586"/>
            <a:ext cx="8072691" cy="54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1B15A-3D71-EAC3-5E86-68B85BCA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Edit the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12008-9ADB-40A5-7F2B-938F2690E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919"/>
            <a:ext cx="10515600" cy="2030095"/>
          </a:xfrm>
        </p:spPr>
        <p:txBody>
          <a:bodyPr/>
          <a:lstStyle/>
          <a:p>
            <a:r>
              <a:rPr lang="en-US" dirty="0"/>
              <a:t>Select the curve</a:t>
            </a:r>
          </a:p>
          <a:p>
            <a:r>
              <a:rPr lang="en-US" dirty="0"/>
              <a:t>Access the “Fill and Stroke” panel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E13C471-FD04-026A-40F1-D229A33E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44" y="2522265"/>
            <a:ext cx="10112912" cy="408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0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96D5-B7BA-BDD4-839B-E411FE3B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Increase line width of the curve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15E0F62-36B1-793D-EAAC-8C7B59D94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59" y="1338481"/>
            <a:ext cx="8171906" cy="551951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A9865-7F85-2664-E761-CF5113C3F8B4}"/>
              </a:ext>
            </a:extLst>
          </p:cNvPr>
          <p:cNvSpPr txBox="1"/>
          <p:nvPr/>
        </p:nvSpPr>
        <p:spPr>
          <a:xfrm>
            <a:off x="8275544" y="2670403"/>
            <a:ext cx="3916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adjust each line/curve separately</a:t>
            </a:r>
          </a:p>
          <a:p>
            <a:endParaRPr lang="en-US" dirty="0"/>
          </a:p>
          <a:p>
            <a:r>
              <a:rPr lang="en-US" dirty="0"/>
              <a:t>Can select:</a:t>
            </a:r>
          </a:p>
          <a:p>
            <a:r>
              <a:rPr lang="en-US" dirty="0"/>
              <a:t>	Width</a:t>
            </a:r>
          </a:p>
          <a:p>
            <a:r>
              <a:rPr lang="en-US" dirty="0"/>
              <a:t>	style (dashed, solid)</a:t>
            </a:r>
          </a:p>
          <a:p>
            <a:r>
              <a:rPr lang="en-US" dirty="0"/>
              <a:t>	joints (sharp, round)</a:t>
            </a:r>
          </a:p>
          <a:p>
            <a:r>
              <a:rPr lang="en-US" dirty="0"/>
              <a:t>	caps of each line</a:t>
            </a:r>
          </a:p>
          <a:p>
            <a:r>
              <a:rPr lang="en-US" dirty="0"/>
              <a:t>	stroke and fill color</a:t>
            </a:r>
          </a:p>
          <a:p>
            <a:r>
              <a:rPr lang="en-US" dirty="0"/>
              <a:t>	transparency</a:t>
            </a:r>
          </a:p>
        </p:txBody>
      </p:sp>
    </p:spTree>
    <p:extLst>
      <p:ext uri="{BB962C8B-B14F-4D97-AF65-F5344CB8AC3E}">
        <p14:creationId xmlns:p14="http://schemas.microsoft.com/office/powerpoint/2010/main" val="112435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08940-1394-C911-79DB-E2FC78FA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Increase width of all lines</a:t>
            </a:r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006F7847-9DDD-A534-2386-59625355B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255" t="13031" r="27433" b="26727"/>
          <a:stretch/>
        </p:blipFill>
        <p:spPr>
          <a:xfrm>
            <a:off x="161653" y="1441811"/>
            <a:ext cx="6355080" cy="53320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2DFC3-FF70-2916-F1D3-31A9E29E9CFB}"/>
              </a:ext>
            </a:extLst>
          </p:cNvPr>
          <p:cNvSpPr txBox="1"/>
          <p:nvPr/>
        </p:nvSpPr>
        <p:spPr>
          <a:xfrm>
            <a:off x="6629400" y="3184515"/>
            <a:ext cx="5043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whole image</a:t>
            </a:r>
          </a:p>
          <a:p>
            <a:endParaRPr lang="en-US" dirty="0"/>
          </a:p>
          <a:p>
            <a:r>
              <a:rPr lang="en-US" dirty="0"/>
              <a:t>Using “Fill and Stroke” panel, choose larger width</a:t>
            </a:r>
          </a:p>
        </p:txBody>
      </p:sp>
    </p:spTree>
    <p:extLst>
      <p:ext uri="{BB962C8B-B14F-4D97-AF65-F5344CB8AC3E}">
        <p14:creationId xmlns:p14="http://schemas.microsoft.com/office/powerpoint/2010/main" val="14540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BE59-C3E8-ECAB-BC6F-F6D2BF699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Delete and replace tick labels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FC37D0DF-52E5-70ED-5AAF-AB10C497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384" y="1356360"/>
            <a:ext cx="7998029" cy="5402227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E0A716E-1A40-6220-267B-5D9B19B9B692}"/>
              </a:ext>
            </a:extLst>
          </p:cNvPr>
          <p:cNvSpPr/>
          <p:nvPr/>
        </p:nvSpPr>
        <p:spPr>
          <a:xfrm>
            <a:off x="1813560" y="364904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B55B5-A993-EF87-0410-589B70B4B671}"/>
              </a:ext>
            </a:extLst>
          </p:cNvPr>
          <p:cNvSpPr txBox="1"/>
          <p:nvPr/>
        </p:nvSpPr>
        <p:spPr>
          <a:xfrm>
            <a:off x="35708" y="1356360"/>
            <a:ext cx="27919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labels often look pretty bad</a:t>
            </a:r>
          </a:p>
          <a:p>
            <a:endParaRPr lang="en-US" dirty="0"/>
          </a:p>
          <a:p>
            <a:r>
              <a:rPr lang="en-US" dirty="0"/>
              <a:t>Make sure to use the same font, style and size in all figures in a single manuscript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First, select and delete</a:t>
            </a:r>
          </a:p>
          <a:p>
            <a:endParaRPr lang="en-US" dirty="0"/>
          </a:p>
          <a:p>
            <a:r>
              <a:rPr lang="en-US" dirty="0"/>
              <a:t>Second, use “A” button to add new text boxes</a:t>
            </a:r>
          </a:p>
        </p:txBody>
      </p:sp>
    </p:spTree>
    <p:extLst>
      <p:ext uri="{BB962C8B-B14F-4D97-AF65-F5344CB8AC3E}">
        <p14:creationId xmlns:p14="http://schemas.microsoft.com/office/powerpoint/2010/main" val="25176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6942-0F4E-C2D1-E871-FFBD418E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Align the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3A415-26E4-3C38-E6FB-970389D62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6" y="2168525"/>
            <a:ext cx="3796935" cy="386488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Open “Align and Distribute” panel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 all elements you want to align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Align or distribute as you want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Align = place in a line, based on the top, bottom, middle, side,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Distribute = space the objects evenly in a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B504E-67E8-9343-26AC-AF84B4B3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75" y="1102179"/>
            <a:ext cx="8265525" cy="575582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CECFD0D-0673-B71E-992C-815444047B02}"/>
              </a:ext>
            </a:extLst>
          </p:cNvPr>
          <p:cNvSpPr/>
          <p:nvPr/>
        </p:nvSpPr>
        <p:spPr>
          <a:xfrm flipH="1">
            <a:off x="10340248" y="2427742"/>
            <a:ext cx="1013552" cy="48463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06F4-AA85-5BFD-5B9C-BD2A6853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E7806F-955C-4D0C-8DEE-C3EA8773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91" y="0"/>
            <a:ext cx="10160973" cy="68704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6FF243-6D25-86C4-80F0-40BB7E13C54A}"/>
              </a:ext>
            </a:extLst>
          </p:cNvPr>
          <p:cNvSpPr/>
          <p:nvPr/>
        </p:nvSpPr>
        <p:spPr>
          <a:xfrm>
            <a:off x="7772400" y="1812470"/>
            <a:ext cx="1950720" cy="99604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714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769A-50F4-EF17-96E7-A36F5865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D03FA11-0B5B-A2B5-50FB-78005F64F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163" y="0"/>
            <a:ext cx="10171008" cy="6858000"/>
          </a:xfrm>
        </p:spPr>
      </p:pic>
    </p:spTree>
    <p:extLst>
      <p:ext uri="{BB962C8B-B14F-4D97-AF65-F5344CB8AC3E}">
        <p14:creationId xmlns:p14="http://schemas.microsoft.com/office/powerpoint/2010/main" val="347864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AAD5-1F50-839B-20EE-D2976FC5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ADBE-E90E-01F2-C101-7245C6BB1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 basic figure manipulation strategies that can be applied using Inkscape</a:t>
            </a:r>
          </a:p>
          <a:p>
            <a:r>
              <a:rPr lang="en-US" dirty="0"/>
              <a:t>We will not make a professional image, but you will learn the tools and tips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9D882-0D5B-F1F7-41D7-675EDF9FF208}"/>
              </a:ext>
            </a:extLst>
          </p:cNvPr>
          <p:cNvSpPr txBox="1"/>
          <p:nvPr/>
        </p:nvSpPr>
        <p:spPr>
          <a:xfrm>
            <a:off x="0" y="6488668"/>
            <a:ext cx="981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Files as https://</a:t>
            </a:r>
            <a:r>
              <a:rPr lang="en-US" dirty="0" err="1"/>
              <a:t>github.com</a:t>
            </a:r>
            <a:r>
              <a:rPr lang="en-US" dirty="0"/>
              <a:t>/Whitford/</a:t>
            </a:r>
            <a:r>
              <a:rPr lang="en-US" dirty="0" err="1"/>
              <a:t>ctbp-techtalks</a:t>
            </a:r>
            <a:r>
              <a:rPr lang="en-US" dirty="0"/>
              <a:t>/tree/main/2025/</a:t>
            </a:r>
          </a:p>
        </p:txBody>
      </p:sp>
    </p:spTree>
    <p:extLst>
      <p:ext uri="{BB962C8B-B14F-4D97-AF65-F5344CB8AC3E}">
        <p14:creationId xmlns:p14="http://schemas.microsoft.com/office/powerpoint/2010/main" val="23513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47BE-187F-6886-753B-8BC7B0E2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DB805-AFDA-987A-00F9-40E71977C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all the objects as sitting on top of transparencies. Content on the top transparency is visible and can cover content on lower levels.</a:t>
            </a:r>
          </a:p>
          <a:p>
            <a:r>
              <a:rPr lang="en-US" dirty="0"/>
              <a:t>A layer is essentially a digital transparency that can be moved up/down</a:t>
            </a:r>
          </a:p>
          <a:p>
            <a:r>
              <a:rPr lang="en-US" dirty="0"/>
              <a:t>Let’s move an object/group to the top layer</a:t>
            </a:r>
          </a:p>
        </p:txBody>
      </p:sp>
    </p:spTree>
    <p:extLst>
      <p:ext uri="{BB962C8B-B14F-4D97-AF65-F5344CB8AC3E}">
        <p14:creationId xmlns:p14="http://schemas.microsoft.com/office/powerpoint/2010/main" val="148470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D48B-F609-36EE-EB49-C2D91518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924B2F4-A4AD-9BB2-85AC-6C15016F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287" y="365125"/>
            <a:ext cx="9281713" cy="6425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E19F06-481E-2639-1716-9B5E032AB7F4}"/>
              </a:ext>
            </a:extLst>
          </p:cNvPr>
          <p:cNvSpPr txBox="1"/>
          <p:nvPr/>
        </p:nvSpPr>
        <p:spPr>
          <a:xfrm>
            <a:off x="81643" y="1779814"/>
            <a:ext cx="2767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“cos(x)” and make it larger</a:t>
            </a:r>
          </a:p>
          <a:p>
            <a:endParaRPr lang="en-US" dirty="0"/>
          </a:p>
          <a:p>
            <a:r>
              <a:rPr lang="en-US" dirty="0"/>
              <a:t>Occluded by the curve</a:t>
            </a:r>
          </a:p>
          <a:p>
            <a:endParaRPr lang="en-US" dirty="0"/>
          </a:p>
          <a:p>
            <a:r>
              <a:rPr lang="en-US" dirty="0"/>
              <a:t>Let’s raise it above the curve</a:t>
            </a:r>
          </a:p>
        </p:txBody>
      </p:sp>
    </p:spTree>
    <p:extLst>
      <p:ext uri="{BB962C8B-B14F-4D97-AF65-F5344CB8AC3E}">
        <p14:creationId xmlns:p14="http://schemas.microsoft.com/office/powerpoint/2010/main" val="250968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29A1-0C5C-7EBE-887A-00A3CAA6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0B2206-6AB7-E57D-D7FA-6EDEC95B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094" t="27326" r="45180" b="57848"/>
          <a:stretch/>
        </p:blipFill>
        <p:spPr>
          <a:xfrm>
            <a:off x="6474568" y="2629741"/>
            <a:ext cx="5290712" cy="385466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1FAB89-3550-E5B9-FCA0-22359A17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77" t="28325" r="45098" b="57230"/>
          <a:stretch/>
        </p:blipFill>
        <p:spPr>
          <a:xfrm>
            <a:off x="302370" y="2468881"/>
            <a:ext cx="5290712" cy="3854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17A2E-F254-88D7-D15E-614A079A4035}"/>
              </a:ext>
            </a:extLst>
          </p:cNvPr>
          <p:cNvSpPr txBox="1"/>
          <p:nvPr/>
        </p:nvSpPr>
        <p:spPr>
          <a:xfrm>
            <a:off x="2337313" y="1750338"/>
            <a:ext cx="1250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04B63-7987-CB30-D974-0B32066493B8}"/>
              </a:ext>
            </a:extLst>
          </p:cNvPr>
          <p:cNvSpPr txBox="1"/>
          <p:nvPr/>
        </p:nvSpPr>
        <p:spPr>
          <a:xfrm>
            <a:off x="8631433" y="1902738"/>
            <a:ext cx="9609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75050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2345-206E-ADA9-8045-46BC735B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 “</a:t>
            </a:r>
            <a:r>
              <a:rPr lang="en-US" dirty="0" err="1"/>
              <a:t>black.tga</a:t>
            </a:r>
            <a:r>
              <a:rPr lang="en-US" dirty="0"/>
              <a:t>”</a:t>
            </a:r>
          </a:p>
        </p:txBody>
      </p:sp>
      <p:pic>
        <p:nvPicPr>
          <p:cNvPr id="5" name="Content Placeholder 4" descr="A computer screen shot of a colorful object&#10;&#10;Description automatically generated">
            <a:extLst>
              <a:ext uri="{FF2B5EF4-FFF2-40B4-BE49-F238E27FC236}">
                <a16:creationId xmlns:a16="http://schemas.microsoft.com/office/drawing/2014/main" id="{7ED1A661-6C12-233B-F834-594793DCE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903" y="1368425"/>
            <a:ext cx="8096604" cy="5457158"/>
          </a:xfrm>
        </p:spPr>
      </p:pic>
    </p:spTree>
    <p:extLst>
      <p:ext uri="{BB962C8B-B14F-4D97-AF65-F5344CB8AC3E}">
        <p14:creationId xmlns:p14="http://schemas.microsoft.com/office/powerpoint/2010/main" val="43373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A6BC-F455-602D-265C-02CCCF61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Lock the aspect ratio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53BD60-9E7C-5771-16D0-F80AE1559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07" y="2944688"/>
            <a:ext cx="12240966" cy="240292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6D989F-E747-04EF-95C3-B770C4818456}"/>
              </a:ext>
            </a:extLst>
          </p:cNvPr>
          <p:cNvSpPr/>
          <p:nvPr/>
        </p:nvSpPr>
        <p:spPr>
          <a:xfrm>
            <a:off x="7741041" y="3019443"/>
            <a:ext cx="721515" cy="819114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6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C8D-06A5-22F2-279C-C50D3B30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Resize and reposition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AB924A-ECFA-0809-25A0-525154F50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663" y="1350584"/>
            <a:ext cx="8147957" cy="5507416"/>
          </a:xfrm>
        </p:spPr>
      </p:pic>
    </p:spTree>
    <p:extLst>
      <p:ext uri="{BB962C8B-B14F-4D97-AF65-F5344CB8AC3E}">
        <p14:creationId xmlns:p14="http://schemas.microsoft.com/office/powerpoint/2010/main" val="351288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8933-5D50-AD7D-228F-9E282AA6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Delete and import “</a:t>
            </a:r>
            <a:r>
              <a:rPr lang="en-US" dirty="0" err="1"/>
              <a:t>white.tga</a:t>
            </a:r>
            <a:r>
              <a:rPr lang="en-US" dirty="0"/>
              <a:t>”</a:t>
            </a:r>
          </a:p>
        </p:txBody>
      </p:sp>
      <p:pic>
        <p:nvPicPr>
          <p:cNvPr id="5" name="Content Placeholder 4" descr="A graph and diagram of a graph&#10;&#10;Description automatically generated">
            <a:extLst>
              <a:ext uri="{FF2B5EF4-FFF2-40B4-BE49-F238E27FC236}">
                <a16:creationId xmlns:a16="http://schemas.microsoft.com/office/drawing/2014/main" id="{07BD4491-7009-4361-0EFC-AA6385775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533" y="1690687"/>
            <a:ext cx="10204947" cy="4871351"/>
          </a:xfrm>
        </p:spPr>
      </p:pic>
    </p:spTree>
    <p:extLst>
      <p:ext uri="{BB962C8B-B14F-4D97-AF65-F5344CB8AC3E}">
        <p14:creationId xmlns:p14="http://schemas.microsoft.com/office/powerpoint/2010/main" val="273391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F501-B6E5-12B7-39B7-61D2A56D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crop</a:t>
            </a:r>
          </a:p>
        </p:txBody>
      </p:sp>
      <p:pic>
        <p:nvPicPr>
          <p:cNvPr id="5" name="Content Placeholder 4" descr="A graph and diagram of a function&#10;&#10;Description automatically generated">
            <a:extLst>
              <a:ext uri="{FF2B5EF4-FFF2-40B4-BE49-F238E27FC236}">
                <a16:creationId xmlns:a16="http://schemas.microsoft.com/office/drawing/2014/main" id="{BB383F3F-8414-3CC9-E710-C737AF170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5508" y="1646011"/>
            <a:ext cx="6837816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E98F55-72E0-DB30-D3AD-B2D41080219A}"/>
              </a:ext>
            </a:extLst>
          </p:cNvPr>
          <p:cNvSpPr txBox="1"/>
          <p:nvPr/>
        </p:nvSpPr>
        <p:spPr>
          <a:xfrm>
            <a:off x="187778" y="3135085"/>
            <a:ext cx="4318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want to crop and image, then draw a shape over it.  In this case, a black rectangle</a:t>
            </a:r>
          </a:p>
        </p:txBody>
      </p:sp>
    </p:spTree>
    <p:extLst>
      <p:ext uri="{BB962C8B-B14F-4D97-AF65-F5344CB8AC3E}">
        <p14:creationId xmlns:p14="http://schemas.microsoft.com/office/powerpoint/2010/main" val="9142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77EB-973A-8787-6D2D-08434CF5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crop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28BB49-C4B6-629F-4165-8DBE9BEA8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6522" y="1335769"/>
            <a:ext cx="4359214" cy="54384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EEBB7B-D086-E24A-C4F7-ED9027300887}"/>
              </a:ext>
            </a:extLst>
          </p:cNvPr>
          <p:cNvSpPr txBox="1"/>
          <p:nvPr/>
        </p:nvSpPr>
        <p:spPr>
          <a:xfrm>
            <a:off x="176047" y="2505670"/>
            <a:ext cx="380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both the bottom image and the rectangle selected, click</a:t>
            </a:r>
          </a:p>
          <a:p>
            <a:endParaRPr lang="en-US" dirty="0"/>
          </a:p>
          <a:p>
            <a:r>
              <a:rPr lang="en-US" dirty="0"/>
              <a:t>Object-&gt;Clip-&gt;Set Clip</a:t>
            </a:r>
          </a:p>
        </p:txBody>
      </p:sp>
    </p:spTree>
    <p:extLst>
      <p:ext uri="{BB962C8B-B14F-4D97-AF65-F5344CB8AC3E}">
        <p14:creationId xmlns:p14="http://schemas.microsoft.com/office/powerpoint/2010/main" val="86263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1B9C-CB58-31A7-CA48-F6353978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and diagram of a function&#10;&#10;Description automatically generated">
            <a:extLst>
              <a:ext uri="{FF2B5EF4-FFF2-40B4-BE49-F238E27FC236}">
                <a16:creationId xmlns:a16="http://schemas.microsoft.com/office/drawing/2014/main" id="{93DBCD07-0A13-6C3E-5B04-6AFDBABAA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718" y="88016"/>
            <a:ext cx="9676563" cy="6769984"/>
          </a:xfrm>
        </p:spPr>
      </p:pic>
    </p:spTree>
    <p:extLst>
      <p:ext uri="{BB962C8B-B14F-4D97-AF65-F5344CB8AC3E}">
        <p14:creationId xmlns:p14="http://schemas.microsoft.com/office/powerpoint/2010/main" val="91278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7EB7-EFEF-A3C8-FD11-25A343F0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considerations when making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C2E7A-6ACF-1C7E-09D1-AF59F986D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Avoid large blank space</a:t>
            </a:r>
          </a:p>
          <a:p>
            <a:r>
              <a:rPr lang="en-US" dirty="0"/>
              <a:t>Use large characters and consistent fonts in/across figures</a:t>
            </a:r>
          </a:p>
          <a:p>
            <a:r>
              <a:rPr lang="en-US" dirty="0"/>
              <a:t>Use thick lines</a:t>
            </a:r>
          </a:p>
          <a:p>
            <a:r>
              <a:rPr lang="en-US" dirty="0"/>
              <a:t>Use colors that contrast</a:t>
            </a:r>
          </a:p>
          <a:p>
            <a:r>
              <a:rPr lang="en-US" dirty="0"/>
              <a:t>Don’t include unnecessary information/data</a:t>
            </a:r>
          </a:p>
          <a:p>
            <a:r>
              <a:rPr lang="en-US" dirty="0"/>
              <a:t>You should only make one point with each figure</a:t>
            </a:r>
          </a:p>
          <a:p>
            <a:r>
              <a:rPr lang="en-US" dirty="0"/>
              <a:t>Use consistent colors throughout the figures</a:t>
            </a:r>
          </a:p>
          <a:p>
            <a:r>
              <a:rPr lang="en-US" dirty="0"/>
              <a:t>Use consistent colors between molecular representations and plots</a:t>
            </a:r>
          </a:p>
          <a:p>
            <a:r>
              <a:rPr lang="en-US" dirty="0"/>
              <a:t>Panels in a figure should be about the same size and their edges should align as well as possible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BFE7B-E400-3317-9D29-7CF6FC908825}"/>
              </a:ext>
            </a:extLst>
          </p:cNvPr>
          <p:cNvSpPr txBox="1"/>
          <p:nvPr/>
        </p:nvSpPr>
        <p:spPr>
          <a:xfrm>
            <a:off x="0" y="6488668"/>
            <a:ext cx="981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Files as https://</a:t>
            </a:r>
            <a:r>
              <a:rPr lang="en-US" dirty="0" err="1"/>
              <a:t>github.com</a:t>
            </a:r>
            <a:r>
              <a:rPr lang="en-US" dirty="0"/>
              <a:t>/Whitford/</a:t>
            </a:r>
            <a:r>
              <a:rPr lang="en-US" dirty="0" err="1"/>
              <a:t>ctbp-techtalks</a:t>
            </a:r>
            <a:r>
              <a:rPr lang="en-US" dirty="0"/>
              <a:t>/tree/main/2025/</a:t>
            </a:r>
          </a:p>
        </p:txBody>
      </p:sp>
    </p:spTree>
    <p:extLst>
      <p:ext uri="{BB962C8B-B14F-4D97-AF65-F5344CB8AC3E}">
        <p14:creationId xmlns:p14="http://schemas.microsoft.com/office/powerpoint/2010/main" val="40197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4DD7-B2E3-F4BB-BE87-E573FEB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Reposition and resize</a:t>
            </a:r>
          </a:p>
        </p:txBody>
      </p:sp>
      <p:pic>
        <p:nvPicPr>
          <p:cNvPr id="5" name="Content Placeholder 4" descr="A graph and diagram of a graph&#10;&#10;Description automatically generated">
            <a:extLst>
              <a:ext uri="{FF2B5EF4-FFF2-40B4-BE49-F238E27FC236}">
                <a16:creationId xmlns:a16="http://schemas.microsoft.com/office/drawing/2014/main" id="{401AAAEB-9D25-D884-C9E5-3FBB7C1A7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993" y="1329305"/>
            <a:ext cx="9659326" cy="5408499"/>
          </a:xfrm>
        </p:spPr>
      </p:pic>
    </p:spTree>
    <p:extLst>
      <p:ext uri="{BB962C8B-B14F-4D97-AF65-F5344CB8AC3E}">
        <p14:creationId xmlns:p14="http://schemas.microsoft.com/office/powerpoint/2010/main" val="24292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771C-4380-39FD-7FD0-41501A28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Color options</a:t>
            </a:r>
          </a:p>
        </p:txBody>
      </p:sp>
      <p:pic>
        <p:nvPicPr>
          <p:cNvPr id="5" name="Content Placeholder 4" descr="A computer screen shot of a graph and chart&#10;&#10;Description automatically generated">
            <a:extLst>
              <a:ext uri="{FF2B5EF4-FFF2-40B4-BE49-F238E27FC236}">
                <a16:creationId xmlns:a16="http://schemas.microsoft.com/office/drawing/2014/main" id="{3C96BE28-C561-F4AF-4E27-C194A30E1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8681" y="1417411"/>
            <a:ext cx="8063319" cy="544058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1E040-13B2-B0FD-CF49-1BF935204CBD}"/>
              </a:ext>
            </a:extLst>
          </p:cNvPr>
          <p:cNvSpPr txBox="1"/>
          <p:nvPr/>
        </p:nvSpPr>
        <p:spPr>
          <a:xfrm>
            <a:off x="0" y="1804307"/>
            <a:ext cx="36633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curve</a:t>
            </a:r>
          </a:p>
          <a:p>
            <a:endParaRPr lang="en-US" dirty="0"/>
          </a:p>
          <a:p>
            <a:r>
              <a:rPr lang="en-US" dirty="0"/>
              <a:t>This may require going into multiple layers of the graph object</a:t>
            </a:r>
          </a:p>
          <a:p>
            <a:endParaRPr lang="en-US" dirty="0"/>
          </a:p>
          <a:p>
            <a:r>
              <a:rPr lang="en-US" dirty="0"/>
              <a:t>Go to “Stroke and Fill” panel</a:t>
            </a:r>
          </a:p>
          <a:p>
            <a:endParaRPr lang="en-US" dirty="0"/>
          </a:p>
          <a:p>
            <a:r>
              <a:rPr lang="en-US" dirty="0"/>
              <a:t>Select “Stroke paint” tab</a:t>
            </a:r>
          </a:p>
        </p:txBody>
      </p:sp>
    </p:spTree>
    <p:extLst>
      <p:ext uri="{BB962C8B-B14F-4D97-AF65-F5344CB8AC3E}">
        <p14:creationId xmlns:p14="http://schemas.microsoft.com/office/powerpoint/2010/main" val="339871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EC29-995B-A95E-0E87-EC683366F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875EE7-8C06-CD04-9974-EE59EEA47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907" y="281125"/>
            <a:ext cx="6109063" cy="65768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619F36-CB19-7A5B-2A49-9A949BADC33B}"/>
              </a:ext>
            </a:extLst>
          </p:cNvPr>
          <p:cNvSpPr txBox="1"/>
          <p:nvPr/>
        </p:nvSpPr>
        <p:spPr>
          <a:xfrm>
            <a:off x="73478" y="2553899"/>
            <a:ext cx="5345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set the curve to be exactly the same color as part of our molecule</a:t>
            </a:r>
          </a:p>
          <a:p>
            <a:endParaRPr lang="en-US" dirty="0"/>
          </a:p>
          <a:p>
            <a:r>
              <a:rPr lang="en-US" dirty="0"/>
              <a:t>With the curve selected, click the eye drop symbol</a:t>
            </a:r>
          </a:p>
          <a:p>
            <a:endParaRPr lang="en-US" dirty="0"/>
          </a:p>
          <a:p>
            <a:r>
              <a:rPr lang="en-US" dirty="0"/>
              <a:t>Click something and the curve will become that color</a:t>
            </a:r>
          </a:p>
        </p:txBody>
      </p:sp>
    </p:spTree>
    <p:extLst>
      <p:ext uri="{BB962C8B-B14F-4D97-AF65-F5344CB8AC3E}">
        <p14:creationId xmlns:p14="http://schemas.microsoft.com/office/powerpoint/2010/main" val="23124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6073-79E9-DCFA-BE66-00C01492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and diagram of a function&#10;&#10;Description automatically generated">
            <a:extLst>
              <a:ext uri="{FF2B5EF4-FFF2-40B4-BE49-F238E27FC236}">
                <a16:creationId xmlns:a16="http://schemas.microsoft.com/office/drawing/2014/main" id="{6A213518-C59E-59DE-E2D4-EB55A7BC2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50" y="242660"/>
            <a:ext cx="11673399" cy="51784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AD18F4-2D48-2BEC-8549-883BC5D41A98}"/>
              </a:ext>
            </a:extLst>
          </p:cNvPr>
          <p:cNvSpPr txBox="1"/>
          <p:nvPr/>
        </p:nvSpPr>
        <p:spPr>
          <a:xfrm>
            <a:off x="936171" y="5878286"/>
            <a:ext cx="1009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ability to choose colors is particularly useful when adding labels to a complex molecular system.</a:t>
            </a:r>
          </a:p>
        </p:txBody>
      </p:sp>
    </p:spTree>
    <p:extLst>
      <p:ext uri="{BB962C8B-B14F-4D97-AF65-F5344CB8AC3E}">
        <p14:creationId xmlns:p14="http://schemas.microsoft.com/office/powerpoint/2010/main" val="289142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A699-AC89-B8CD-F0BA-6383FE3F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a bitmap to be submitted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B99BCE-3F8F-55A6-5900-BC1C8F99F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0580" y="1417410"/>
            <a:ext cx="2904620" cy="5285794"/>
          </a:xfrm>
        </p:spPr>
      </p:pic>
    </p:spTree>
    <p:extLst>
      <p:ext uri="{BB962C8B-B14F-4D97-AF65-F5344CB8AC3E}">
        <p14:creationId xmlns:p14="http://schemas.microsoft.com/office/powerpoint/2010/main" val="32570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B8D3-8FAA-2DE5-15A9-3F0C2388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011987-0544-2596-65B6-369726675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7033"/>
            <a:ext cx="9379347" cy="630393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95A63-0CD5-7ED6-73BF-900DABE30318}"/>
              </a:ext>
            </a:extLst>
          </p:cNvPr>
          <p:cNvSpPr txBox="1"/>
          <p:nvPr/>
        </p:nvSpPr>
        <p:spPr>
          <a:xfrm>
            <a:off x="9462407" y="1861457"/>
            <a:ext cx="27295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export panel, indicate the type of bitmap you want to export, the resolution/size, file name, etc.  </a:t>
            </a:r>
          </a:p>
          <a:p>
            <a:endParaRPr lang="en-US" dirty="0"/>
          </a:p>
          <a:p>
            <a:r>
              <a:rPr lang="en-US" dirty="0"/>
              <a:t>Hit “Export”</a:t>
            </a:r>
          </a:p>
        </p:txBody>
      </p:sp>
    </p:spTree>
    <p:extLst>
      <p:ext uri="{BB962C8B-B14F-4D97-AF65-F5344CB8AC3E}">
        <p14:creationId xmlns:p14="http://schemas.microsoft.com/office/powerpoint/2010/main" val="304018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E57E-7E63-B96A-75E2-5F529797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Good luck!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7EA66-D369-65ED-2639-1F5535BF0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 creative.</a:t>
            </a:r>
          </a:p>
          <a:p>
            <a:pPr marL="0" indent="0">
              <a:buNone/>
            </a:pPr>
            <a:r>
              <a:rPr lang="en-US" dirty="0"/>
              <a:t>If you can think of something you want to do, someone probably has a </a:t>
            </a:r>
            <a:r>
              <a:rPr lang="en-US" dirty="0" err="1"/>
              <a:t>Youtube</a:t>
            </a:r>
            <a:r>
              <a:rPr lang="en-US" dirty="0"/>
              <a:t> video showing exactly how to do it.  </a:t>
            </a:r>
          </a:p>
        </p:txBody>
      </p:sp>
    </p:spTree>
    <p:extLst>
      <p:ext uri="{BB962C8B-B14F-4D97-AF65-F5344CB8AC3E}">
        <p14:creationId xmlns:p14="http://schemas.microsoft.com/office/powerpoint/2010/main" val="174978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3DFE6-776D-D778-D00F-71FD486F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8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Types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A74F9-CFDC-1248-4754-F715E809F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207"/>
            <a:ext cx="10515600" cy="5152913"/>
          </a:xfrm>
        </p:spPr>
        <p:txBody>
          <a:bodyPr>
            <a:noAutofit/>
          </a:bodyPr>
          <a:lstStyle/>
          <a:p>
            <a:r>
              <a:rPr lang="en-US" sz="2000" dirty="0"/>
              <a:t>Vector Graphics</a:t>
            </a:r>
          </a:p>
          <a:p>
            <a:pPr lvl="1"/>
            <a:r>
              <a:rPr lang="en-US" sz="2000" dirty="0"/>
              <a:t>“Vector graphics are a form of computer graphics in which visual images are created directly from geometric shapes defined on a Cartesian plan, such as points, lines, curves and polygons.” - https://</a:t>
            </a:r>
            <a:r>
              <a:rPr lang="en-US" sz="2000" dirty="0" err="1"/>
              <a:t>en.wikipedia.org</a:t>
            </a:r>
            <a:r>
              <a:rPr lang="en-US" sz="2000" dirty="0"/>
              <a:t>/wiki/</a:t>
            </a:r>
            <a:r>
              <a:rPr lang="en-US" sz="2000" dirty="0" err="1"/>
              <a:t>Vector_graphics</a:t>
            </a:r>
            <a:endParaRPr lang="en-US" sz="2000" dirty="0"/>
          </a:p>
          <a:p>
            <a:pPr lvl="1"/>
            <a:r>
              <a:rPr lang="en-US" sz="2000" dirty="0"/>
              <a:t>Examples include:</a:t>
            </a:r>
          </a:p>
          <a:p>
            <a:pPr lvl="2"/>
            <a:r>
              <a:rPr lang="en-US" dirty="0"/>
              <a:t>PS – PostScript</a:t>
            </a:r>
          </a:p>
          <a:p>
            <a:pPr lvl="2"/>
            <a:r>
              <a:rPr lang="en-US" dirty="0"/>
              <a:t>EPS – Encapsulated PostScript</a:t>
            </a:r>
          </a:p>
          <a:p>
            <a:pPr lvl="2"/>
            <a:r>
              <a:rPr lang="en-US" dirty="0"/>
              <a:t>AI – Adobe Illustrator</a:t>
            </a:r>
          </a:p>
          <a:p>
            <a:pPr lvl="2"/>
            <a:r>
              <a:rPr lang="en-US" dirty="0"/>
              <a:t>SVG – Scalable Vector Graphics</a:t>
            </a:r>
          </a:p>
          <a:p>
            <a:r>
              <a:rPr lang="en-US" sz="2000" dirty="0"/>
              <a:t>Bitmaps graphics</a:t>
            </a:r>
          </a:p>
          <a:p>
            <a:pPr lvl="1"/>
            <a:r>
              <a:rPr lang="en-US" sz="2000" dirty="0"/>
              <a:t>Image formed by a specific number of pixels</a:t>
            </a:r>
          </a:p>
          <a:p>
            <a:pPr lvl="1"/>
            <a:r>
              <a:rPr lang="en-US" sz="2000" dirty="0"/>
              <a:t>Examples include:</a:t>
            </a:r>
          </a:p>
          <a:p>
            <a:pPr lvl="2"/>
            <a:r>
              <a:rPr lang="en-US" dirty="0"/>
              <a:t>GIF – Graphics Interchange Format</a:t>
            </a:r>
          </a:p>
          <a:p>
            <a:pPr lvl="2"/>
            <a:r>
              <a:rPr lang="en-US" dirty="0"/>
              <a:t>JPEG – Joint Photographic Experts Group</a:t>
            </a:r>
          </a:p>
          <a:p>
            <a:pPr lvl="2"/>
            <a:r>
              <a:rPr lang="en-US" dirty="0"/>
              <a:t>PNG – Portable Network Graphics</a:t>
            </a:r>
          </a:p>
          <a:p>
            <a:pPr lvl="2"/>
            <a:r>
              <a:rPr lang="en-US" dirty="0"/>
              <a:t>TIFF -  Tag Image File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90D1C-C8C5-EB9F-9F99-BD3890C23EF5}"/>
              </a:ext>
            </a:extLst>
          </p:cNvPr>
          <p:cNvSpPr txBox="1"/>
          <p:nvPr/>
        </p:nvSpPr>
        <p:spPr>
          <a:xfrm>
            <a:off x="0" y="6488668"/>
            <a:ext cx="981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Files as https://</a:t>
            </a:r>
            <a:r>
              <a:rPr lang="en-US" dirty="0" err="1"/>
              <a:t>github.com</a:t>
            </a:r>
            <a:r>
              <a:rPr lang="en-US" dirty="0"/>
              <a:t>/Whitford/</a:t>
            </a:r>
            <a:r>
              <a:rPr lang="en-US" dirty="0" err="1"/>
              <a:t>ctbp-techtalks</a:t>
            </a:r>
            <a:r>
              <a:rPr lang="en-US" dirty="0"/>
              <a:t>/tree/main/2025/</a:t>
            </a:r>
          </a:p>
        </p:txBody>
      </p:sp>
    </p:spTree>
    <p:extLst>
      <p:ext uri="{BB962C8B-B14F-4D97-AF65-F5344CB8AC3E}">
        <p14:creationId xmlns:p14="http://schemas.microsoft.com/office/powerpoint/2010/main" val="172282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1566-7BFE-316F-8581-ABCF6158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Inkscape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C34E8-8FB8-84C5-9310-DBAF559E3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https://inkscape.org</a:t>
            </a:r>
            <a:endParaRPr lang="en-US" dirty="0"/>
          </a:p>
          <a:p>
            <a:r>
              <a:rPr lang="en-US" dirty="0"/>
              <a:t>Software for vector graphics manipulation</a:t>
            </a:r>
          </a:p>
          <a:p>
            <a:r>
              <a:rPr lang="en-US" dirty="0"/>
              <a:t>Can include bitmap elements, though editing them is probably better with other software (e.g. GIMP; https://</a:t>
            </a:r>
            <a:r>
              <a:rPr lang="en-US" dirty="0" err="1"/>
              <a:t>www.gimp.org</a:t>
            </a:r>
            <a:r>
              <a:rPr lang="en-US" dirty="0"/>
              <a:t>)</a:t>
            </a:r>
          </a:p>
          <a:p>
            <a:r>
              <a:rPr lang="en-US" dirty="0"/>
              <a:t>Free – works as well as Adobe Illustrator (usually)</a:t>
            </a:r>
          </a:p>
          <a:p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3B8C822-6AF7-AA78-7267-78BDEA068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2298"/>
            <a:ext cx="4920032" cy="1504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33426-6209-8249-C6D0-2343A615E67F}"/>
              </a:ext>
            </a:extLst>
          </p:cNvPr>
          <p:cNvSpPr txBox="1"/>
          <p:nvPr/>
        </p:nvSpPr>
        <p:spPr>
          <a:xfrm>
            <a:off x="0" y="6488668"/>
            <a:ext cx="981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Files as https://</a:t>
            </a:r>
            <a:r>
              <a:rPr lang="en-US" dirty="0" err="1"/>
              <a:t>github.com</a:t>
            </a:r>
            <a:r>
              <a:rPr lang="en-US" dirty="0"/>
              <a:t>/Whitford/</a:t>
            </a:r>
            <a:r>
              <a:rPr lang="en-US" dirty="0" err="1"/>
              <a:t>ctbp-techtalks</a:t>
            </a:r>
            <a:r>
              <a:rPr lang="en-US" dirty="0"/>
              <a:t>/tree/main/2025/</a:t>
            </a:r>
          </a:p>
        </p:txBody>
      </p:sp>
    </p:spTree>
    <p:extLst>
      <p:ext uri="{BB962C8B-B14F-4D97-AF65-F5344CB8AC3E}">
        <p14:creationId xmlns:p14="http://schemas.microsoft.com/office/powerpoint/2010/main" val="76806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1C3A-E4E6-7159-7F8C-706B5155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basic Inkscape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40638-AA75-0CB3-AAEA-6D12D1F8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Grouping</a:t>
            </a:r>
          </a:p>
          <a:p>
            <a:r>
              <a:rPr lang="en-US" dirty="0"/>
              <a:t>Layers</a:t>
            </a:r>
          </a:p>
          <a:p>
            <a:r>
              <a:rPr lang="en-US" dirty="0"/>
              <a:t>Line styles</a:t>
            </a:r>
          </a:p>
          <a:p>
            <a:r>
              <a:rPr lang="en-US" dirty="0"/>
              <a:t>Cropping bitmaps</a:t>
            </a:r>
          </a:p>
          <a:p>
            <a:r>
              <a:rPr lang="en-US" dirty="0"/>
              <a:t>Alignment of panels</a:t>
            </a:r>
          </a:p>
          <a:p>
            <a:r>
              <a:rPr lang="en-US" dirty="0"/>
              <a:t>Color options</a:t>
            </a:r>
          </a:p>
          <a:p>
            <a:r>
              <a:rPr lang="en-US" dirty="0"/>
              <a:t>Unicode usage</a:t>
            </a:r>
          </a:p>
          <a:p>
            <a:pPr lvl="1"/>
            <a:r>
              <a:rPr lang="en-US" dirty="0"/>
              <a:t>We won’t cover.  But, it is a great way to add symbols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4540-1055-57C4-58A3-D22ACEC2DA66}"/>
              </a:ext>
            </a:extLst>
          </p:cNvPr>
          <p:cNvSpPr txBox="1"/>
          <p:nvPr/>
        </p:nvSpPr>
        <p:spPr>
          <a:xfrm>
            <a:off x="0" y="6488668"/>
            <a:ext cx="981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Files as https://</a:t>
            </a:r>
            <a:r>
              <a:rPr lang="en-US" dirty="0" err="1"/>
              <a:t>github.com</a:t>
            </a:r>
            <a:r>
              <a:rPr lang="en-US" dirty="0"/>
              <a:t>/Whitford/</a:t>
            </a:r>
            <a:r>
              <a:rPr lang="en-US" dirty="0" err="1"/>
              <a:t>ctbp-techtalks</a:t>
            </a:r>
            <a:r>
              <a:rPr lang="en-US" dirty="0"/>
              <a:t>/tree/main/2025/</a:t>
            </a:r>
          </a:p>
        </p:txBody>
      </p:sp>
    </p:spTree>
    <p:extLst>
      <p:ext uri="{BB962C8B-B14F-4D97-AF65-F5344CB8AC3E}">
        <p14:creationId xmlns:p14="http://schemas.microsoft.com/office/powerpoint/2010/main" val="316413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D30F-0FC4-0086-3EB9-F6D8EA4D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Make sample SVG files in </a:t>
            </a:r>
            <a:r>
              <a:rPr lang="en-US" dirty="0" err="1"/>
              <a:t>gnuplot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A29AA-18F6-98DA-AE64-8730F9D9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you have </a:t>
            </a:r>
            <a:r>
              <a:rPr lang="en-US" dirty="0" err="1"/>
              <a:t>gnuplot</a:t>
            </a:r>
            <a:r>
              <a:rPr lang="en-US" dirty="0"/>
              <a:t> on your machine, you can generate a couple sample SVG files with the following commands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&gt;set terminal </a:t>
            </a:r>
            <a:r>
              <a:rPr lang="en-US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svg</a:t>
            </a:r>
            <a:endParaRPr lang="en-US" sz="2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&gt;set output "</a:t>
            </a:r>
            <a:r>
              <a:rPr lang="en-US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curve.svg</a:t>
            </a: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&gt;plot cos(x)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&gt;set output "curve.2.svg”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&gt;plot cos(100*x)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don’t have </a:t>
            </a:r>
            <a:r>
              <a:rPr lang="en-US" dirty="0" err="1"/>
              <a:t>gnuplot</a:t>
            </a:r>
            <a:r>
              <a:rPr lang="en-US" dirty="0"/>
              <a:t>, you can access </a:t>
            </a:r>
            <a:r>
              <a:rPr lang="en-US" dirty="0" err="1"/>
              <a:t>curve.svg</a:t>
            </a:r>
            <a:r>
              <a:rPr lang="en-US" dirty="0"/>
              <a:t> and curve.2.svg in the tech talk git repo.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E1CDFC-DED8-057C-19B4-57FC49CF510D}"/>
              </a:ext>
            </a:extLst>
          </p:cNvPr>
          <p:cNvSpPr txBox="1"/>
          <p:nvPr/>
        </p:nvSpPr>
        <p:spPr>
          <a:xfrm>
            <a:off x="0" y="6488668"/>
            <a:ext cx="981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Files as https://</a:t>
            </a:r>
            <a:r>
              <a:rPr lang="en-US" dirty="0" err="1"/>
              <a:t>github.com</a:t>
            </a:r>
            <a:r>
              <a:rPr lang="en-US" dirty="0"/>
              <a:t>/Whitford/</a:t>
            </a:r>
            <a:r>
              <a:rPr lang="en-US" dirty="0" err="1"/>
              <a:t>ctbp-techtalks</a:t>
            </a:r>
            <a:r>
              <a:rPr lang="en-US" dirty="0"/>
              <a:t>/tree/main/2025/</a:t>
            </a:r>
          </a:p>
        </p:txBody>
      </p:sp>
    </p:spTree>
    <p:extLst>
      <p:ext uri="{BB962C8B-B14F-4D97-AF65-F5344CB8AC3E}">
        <p14:creationId xmlns:p14="http://schemas.microsoft.com/office/powerpoint/2010/main" val="202966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9208-B1EF-5609-F80A-DAF5E7A5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Inside of an SVG file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46560F-D3E4-B158-C6E4-2C32E170C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814" y="1236110"/>
            <a:ext cx="8752115" cy="5607083"/>
          </a:xfrm>
        </p:spPr>
      </p:pic>
    </p:spTree>
    <p:extLst>
      <p:ext uri="{BB962C8B-B14F-4D97-AF65-F5344CB8AC3E}">
        <p14:creationId xmlns:p14="http://schemas.microsoft.com/office/powerpoint/2010/main" val="20983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3259-B021-8F05-32AC-0210BA6E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 Inkscape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DA5727-C48E-EB25-5CC3-CED4AAC5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310641"/>
            <a:ext cx="7970520" cy="53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6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1055</Words>
  <Application>Microsoft Macintosh PowerPoint</Application>
  <PresentationFormat>Widescreen</PresentationFormat>
  <Paragraphs>153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Menlo</vt:lpstr>
      <vt:lpstr>Office Theme</vt:lpstr>
      <vt:lpstr>Tips for preparing publication-worthy figures in Inkscape</vt:lpstr>
      <vt:lpstr>Goal</vt:lpstr>
      <vt:lpstr>General considerations when making figures</vt:lpstr>
      <vt:lpstr>Types of graphics</vt:lpstr>
      <vt:lpstr>Inkscape</vt:lpstr>
      <vt:lpstr>Some basic Inkscape concepts</vt:lpstr>
      <vt:lpstr>Make sample SVG files in gnuplot</vt:lpstr>
      <vt:lpstr>Inside of an SVG file</vt:lpstr>
      <vt:lpstr>Launch Inkscape</vt:lpstr>
      <vt:lpstr>Import curve.svg</vt:lpstr>
      <vt:lpstr>PowerPoint Presentation</vt:lpstr>
      <vt:lpstr>Grouping and Ungrouping</vt:lpstr>
      <vt:lpstr>Edit the curve</vt:lpstr>
      <vt:lpstr>Increase line width of the curve</vt:lpstr>
      <vt:lpstr>Increase width of all lines</vt:lpstr>
      <vt:lpstr>Delete and replace tick labels</vt:lpstr>
      <vt:lpstr>Align the labels</vt:lpstr>
      <vt:lpstr>PowerPoint Presentation</vt:lpstr>
      <vt:lpstr>PowerPoint Presentation</vt:lpstr>
      <vt:lpstr>Layers</vt:lpstr>
      <vt:lpstr>PowerPoint Presentation</vt:lpstr>
      <vt:lpstr>PowerPoint Presentation</vt:lpstr>
      <vt:lpstr>Import “black.tga”</vt:lpstr>
      <vt:lpstr>Lock the aspect ratio</vt:lpstr>
      <vt:lpstr>Resize and reposition</vt:lpstr>
      <vt:lpstr>Delete and import “white.tga”</vt:lpstr>
      <vt:lpstr>crop</vt:lpstr>
      <vt:lpstr>crop</vt:lpstr>
      <vt:lpstr>PowerPoint Presentation</vt:lpstr>
      <vt:lpstr>Reposition and resize</vt:lpstr>
      <vt:lpstr>Color options</vt:lpstr>
      <vt:lpstr>PowerPoint Presentation</vt:lpstr>
      <vt:lpstr>PowerPoint Presentation</vt:lpstr>
      <vt:lpstr>Create a bitmap to be submitted</vt:lpstr>
      <vt:lpstr>PowerPoint Presentation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whitford</dc:creator>
  <cp:lastModifiedBy>paul whitford</cp:lastModifiedBy>
  <cp:revision>27</cp:revision>
  <dcterms:created xsi:type="dcterms:W3CDTF">2024-11-19T03:37:44Z</dcterms:created>
  <dcterms:modified xsi:type="dcterms:W3CDTF">2025-11-12T02:27:11Z</dcterms:modified>
</cp:coreProperties>
</file>